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notesMasterIdLst>
    <p:notesMasterId r:id="rId8"/>
  </p:notesMasterIdLst>
  <p:sldIdLst>
    <p:sldId id="284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3374D542-6E3E-455F-9BFB-B45891911720}">
          <p14:sldIdLst>
            <p14:sldId id="284"/>
            <p14:sldId id="257"/>
          </p14:sldIdLst>
        </p14:section>
        <p14:section name="Search for 3D Models" id="{6844172C-9703-4DC7-908A-C23538616A3C}">
          <p14:sldIdLst>
            <p14:sldId id="258"/>
            <p14:sldId id="259"/>
          </p14:sldIdLst>
        </p14:section>
        <p14:section name="Insert a 3D Model from a File" id="{66737F24-1C36-4DF4-A00F-927A3F1468AC}">
          <p14:sldIdLst>
            <p14:sldId id="260"/>
          </p14:sldIdLst>
        </p14:section>
        <p14:section name="Position and Rotate Your 3D Model" id="{A08F0015-E7F5-4E26-BBAF-AEE4F9A16AD2}">
          <p14:sldIdLst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598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C3FCC2-4E7A-4671-AA79-177CB194E449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01C38D-F26D-4167-83EF-8774BC62D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050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5C0AA35-8893-14E0-198D-5AC1A97FB396}"/>
              </a:ext>
            </a:extLst>
          </p:cNvPr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661267-4126-EC52-403F-332AFD7650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" r="13926" b="71478"/>
          <a:stretch/>
        </p:blipFill>
        <p:spPr>
          <a:xfrm>
            <a:off x="342899" y="4546601"/>
            <a:ext cx="11715751" cy="202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877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E560-77BF-4D1A-B6E7-CD55CE12B1B8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9379A-16E2-4C4A-96D0-A52C44225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559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E560-77BF-4D1A-B6E7-CD55CE12B1B8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9379A-16E2-4C4A-96D0-A52C44225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5662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E560-77BF-4D1A-B6E7-CD55CE12B1B8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9379A-16E2-4C4A-96D0-A52C44225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5843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E560-77BF-4D1A-B6E7-CD55CE12B1B8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9379A-16E2-4C4A-96D0-A52C44225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8667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E560-77BF-4D1A-B6E7-CD55CE12B1B8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9379A-16E2-4C4A-96D0-A52C44225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7054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E560-77BF-4D1A-B6E7-CD55CE12B1B8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9379A-16E2-4C4A-96D0-A52C44225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3468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4744E560-77BF-4D1A-B6E7-CD55CE12B1B8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9379A-16E2-4C4A-96D0-A52C44225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7035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4744E560-77BF-4D1A-B6E7-CD55CE12B1B8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9379A-16E2-4C4A-96D0-A52C44225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4248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F89203F-46EF-44A2-956A-7FF6AF93BE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1D47175-944E-463B-ABBB-06669A473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0862" y="1507068"/>
            <a:ext cx="3192379" cy="4669896"/>
          </a:xfrm>
        </p:spPr>
        <p:txBody>
          <a:bodyPr anchor="ctr"/>
          <a:lstStyle>
            <a:lvl1pPr marL="0" indent="0" algn="l">
              <a:lnSpc>
                <a:spcPct val="150000"/>
              </a:lnSpc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 algn="l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40725B0-0DB7-41CE-9C4C-39E8D0F6325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95537" y="1507068"/>
            <a:ext cx="7143905" cy="4669896"/>
          </a:xfrm>
        </p:spPr>
        <p:txBody>
          <a:bodyPr anchor="ctr"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F9E63483-559C-4A6F-B04F-D6C56A3CC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206653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258610D-0376-4D1E-8ED8-29382288BB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783"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1C16CD2-606C-441E-BBA3-51767980C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66904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F770D8-E685-66CF-E984-826E6D949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4229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45A2570-7517-4576-B836-E4E6D3E74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9B673-4507-4B72-871E-001890787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3" y="1604211"/>
            <a:ext cx="10983131" cy="4572752"/>
          </a:xfrm>
        </p:spPr>
        <p:txBody>
          <a:bodyPr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B8AB91F-D739-4DD5-859B-B16B125BE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103406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45A2570-7517-4576-B836-E4E6D3E74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9B673-4507-4B72-871E-001890787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3" y="1604211"/>
            <a:ext cx="10983131" cy="4572752"/>
          </a:xfrm>
        </p:spPr>
        <p:txBody>
          <a:bodyPr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E770BB0-A521-41C6-A0AE-BEE679D2A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04657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0017C897-2775-4930-B0BE-BEB724532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48158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E560-77BF-4D1A-B6E7-CD55CE12B1B8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9379A-16E2-4C4A-96D0-A52C44225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024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E560-77BF-4D1A-B6E7-CD55CE12B1B8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9379A-16E2-4C4A-96D0-A52C44225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450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E560-77BF-4D1A-B6E7-CD55CE12B1B8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9379A-16E2-4C4A-96D0-A52C44225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002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237D142-11D5-5FF2-9DC6-342EFAF352E5}"/>
              </a:ext>
            </a:extLst>
          </p:cNvPr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659AFDD-38CE-6352-252D-2B1D53346137}"/>
              </a:ext>
            </a:extLst>
          </p:cNvPr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994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175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E560-77BF-4D1A-B6E7-CD55CE12B1B8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9379A-16E2-4C4A-96D0-A52C44225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71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4E560-77BF-4D1A-B6E7-CD55CE12B1B8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9379A-16E2-4C4A-96D0-A52C44225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316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4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4744E560-77BF-4D1A-B6E7-CD55CE12B1B8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3359379A-16E2-4C4A-96D0-A52C442257E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B057656-278D-428D-B6D0-AB5E23844A52}"/>
              </a:ext>
            </a:extLst>
          </p:cNvPr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78B3C00-7BC3-42C3-71D8-B628CE764F7C}"/>
              </a:ext>
            </a:extLst>
          </p:cNvPr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0944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  <p:sldLayoutId id="2147483732" r:id="rId18"/>
    <p:sldLayoutId id="2147483733" r:id="rId19"/>
    <p:sldLayoutId id="2147483650" r:id="rId20"/>
    <p:sldLayoutId id="2147483663" r:id="rId21"/>
    <p:sldLayoutId id="2147483662" r:id="rId22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unityblog.fedoraproject.org/help-port-python-packages-to-python-3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unityblog.fedoraproject.org/help-port-python-packages-to-python-3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unityblog.fedoraproject.org/help-port-python-packages-to-python-3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unityblog.fedoraproject.org/help-port-python-packages-to-python-3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unityblog.fedoraproject.org/help-port-python-packages-to-python-3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C247E-1811-9552-7CC3-EA5FEACD1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Student Grade Calculator Web Application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473A03-1BA0-372B-4512-84BCB844E5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Nikhil Kumar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FFE1B2-5BEA-96D6-4A5F-C64F746F43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096000" y="-93547"/>
            <a:ext cx="4640826" cy="137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590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5" descr="2D Slides">
            <a:extLst>
              <a:ext uri="{FF2B5EF4-FFF2-40B4-BE49-F238E27FC236}">
                <a16:creationId xmlns:a16="http://schemas.microsoft.com/office/drawing/2014/main" id="{5D483DB7-3925-4129-9AB3-FF75028415D3}"/>
              </a:ext>
            </a:extLst>
          </p:cNvPr>
          <p:cNvSpPr txBox="1">
            <a:spLocks/>
          </p:cNvSpPr>
          <p:nvPr/>
        </p:nvSpPr>
        <p:spPr>
          <a:xfrm>
            <a:off x="1382178" y="1452563"/>
            <a:ext cx="3475038" cy="36512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None/>
            </a:pPr>
            <a:endParaRPr lang="en-US" sz="1200" dirty="0"/>
          </a:p>
        </p:txBody>
      </p:sp>
      <p:sp>
        <p:nvSpPr>
          <p:cNvPr id="32" name="Text Placeholder 6" descr="3D Models">
            <a:extLst>
              <a:ext uri="{FF2B5EF4-FFF2-40B4-BE49-F238E27FC236}">
                <a16:creationId xmlns:a16="http://schemas.microsoft.com/office/drawing/2014/main" id="{0D4EB70A-0A14-4B27-B499-59D76007ABA8}"/>
              </a:ext>
            </a:extLst>
          </p:cNvPr>
          <p:cNvSpPr txBox="1">
            <a:spLocks/>
          </p:cNvSpPr>
          <p:nvPr/>
        </p:nvSpPr>
        <p:spPr>
          <a:xfrm>
            <a:off x="6949858" y="1452563"/>
            <a:ext cx="3475038" cy="36512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1800" dirty="0">
              <a:latin typeface="+mj-lt"/>
              <a:ea typeface="+mj-ea"/>
              <a:cs typeface="+mj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874AD1A-2D3E-1E27-F0F7-5C79B5AB95E8}"/>
              </a:ext>
            </a:extLst>
          </p:cNvPr>
          <p:cNvSpPr txBox="1"/>
          <p:nvPr/>
        </p:nvSpPr>
        <p:spPr>
          <a:xfrm>
            <a:off x="491613" y="1337187"/>
            <a:ext cx="11238271" cy="2185214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buNone/>
            </a:pPr>
            <a:r>
              <a:rPr lang="en-US" sz="4000" b="1" dirty="0"/>
              <a:t>1. Introduction</a:t>
            </a:r>
          </a:p>
          <a:p>
            <a:r>
              <a:rPr lang="en-US" sz="2400" dirty="0"/>
              <a:t>The Student Grade Calculator is a web application built using Flask, a lightweight Python web framework. It allows users to input their marks and receive an automatically calculated grade based on predefined grading criteria.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4296032-DC0A-0625-0C1D-599EFB6FD736}"/>
              </a:ext>
            </a:extLst>
          </p:cNvPr>
          <p:cNvSpPr txBox="1"/>
          <p:nvPr/>
        </p:nvSpPr>
        <p:spPr>
          <a:xfrm>
            <a:off x="491613" y="3773493"/>
            <a:ext cx="7954297" cy="2431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/>
              <a:t>2. Objectives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Develop a simple web-based grade calculator.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Implement backend logic using Python and Flask.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Create an interactive UI using HTML templates.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Allow users to enter marks and receive corresponding grades.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4572E0F0-8E15-A777-7017-D00769216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949858" y="80822"/>
            <a:ext cx="4640826" cy="137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10815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7273F9-59F9-4FB3-9D34-82C64C4F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348" y="1386347"/>
            <a:ext cx="8761413" cy="639097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4. Project Structure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9C3297B-E9DE-FE4B-6D95-4851B5C008B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052051" y="2359742"/>
            <a:ext cx="6760965" cy="4013867"/>
          </a:xfrm>
        </p:spPr>
        <p:txBody>
          <a:bodyPr>
            <a:normAutofit fontScale="40000" lnSpcReduction="20000"/>
          </a:bodyPr>
          <a:lstStyle/>
          <a:p>
            <a:pPr>
              <a:buNone/>
            </a:pPr>
            <a:r>
              <a:rPr lang="en-US" sz="2900" dirty="0">
                <a:solidFill>
                  <a:schemeClr val="accent6">
                    <a:lumMod val="50000"/>
                  </a:schemeClr>
                </a:solidFill>
              </a:rPr>
              <a:t>/student-grade-calculator</a:t>
            </a:r>
          </a:p>
          <a:p>
            <a:pPr>
              <a:buNone/>
            </a:pPr>
            <a:r>
              <a:rPr lang="en-US" sz="2900" dirty="0">
                <a:solidFill>
                  <a:schemeClr val="accent6">
                    <a:lumMod val="50000"/>
                  </a:schemeClr>
                </a:solidFill>
              </a:rPr>
              <a:t>│── app.py              # Main Flask application</a:t>
            </a:r>
          </a:p>
          <a:p>
            <a:pPr>
              <a:buNone/>
            </a:pPr>
            <a:r>
              <a:rPr lang="en-US" sz="2900" dirty="0">
                <a:solidFill>
                  <a:schemeClr val="accent6">
                    <a:lumMod val="50000"/>
                  </a:schemeClr>
                </a:solidFill>
              </a:rPr>
              <a:t>│── templates/</a:t>
            </a:r>
          </a:p>
          <a:p>
            <a:pPr>
              <a:buNone/>
            </a:pPr>
            <a:r>
              <a:rPr lang="en-US" sz="2900" dirty="0">
                <a:solidFill>
                  <a:schemeClr val="accent6">
                    <a:lumMod val="50000"/>
                  </a:schemeClr>
                </a:solidFill>
              </a:rPr>
              <a:t>│   │── index.html      # Home page with input form</a:t>
            </a:r>
          </a:p>
          <a:p>
            <a:pPr>
              <a:buNone/>
            </a:pPr>
            <a:r>
              <a:rPr lang="en-US" sz="2900" dirty="0">
                <a:solidFill>
                  <a:schemeClr val="accent6">
                    <a:lumMod val="50000"/>
                  </a:schemeClr>
                </a:solidFill>
              </a:rPr>
              <a:t>│   │── result.html     # Result page displaying grades</a:t>
            </a:r>
          </a:p>
          <a:p>
            <a:pPr>
              <a:buNone/>
            </a:pPr>
            <a:r>
              <a:rPr lang="en-US" sz="2900" dirty="0">
                <a:solidFill>
                  <a:schemeClr val="accent6">
                    <a:lumMod val="50000"/>
                  </a:schemeClr>
                </a:solidFill>
              </a:rPr>
              <a:t>│── static/</a:t>
            </a:r>
          </a:p>
          <a:p>
            <a:pPr>
              <a:buNone/>
            </a:pPr>
            <a:r>
              <a:rPr lang="en-US" sz="2900" dirty="0">
                <a:solidFill>
                  <a:schemeClr val="accent6">
                    <a:lumMod val="50000"/>
                  </a:schemeClr>
                </a:solidFill>
              </a:rPr>
              <a:t>│   │── style.css       # (Optional) Styles for UI</a:t>
            </a:r>
          </a:p>
          <a:p>
            <a:pPr>
              <a:buNone/>
            </a:pPr>
            <a:r>
              <a:rPr lang="en-US" sz="2900" dirty="0">
                <a:solidFill>
                  <a:schemeClr val="accent6">
                    <a:lumMod val="50000"/>
                  </a:schemeClr>
                </a:solidFill>
              </a:rPr>
              <a:t>│── requirements.txt    # Dependencies for Flask</a:t>
            </a:r>
          </a:p>
          <a:p>
            <a:pPr>
              <a:buNone/>
            </a:pPr>
            <a:r>
              <a:rPr lang="en-US" sz="2900" dirty="0">
                <a:solidFill>
                  <a:schemeClr val="accent6">
                    <a:lumMod val="50000"/>
                  </a:schemeClr>
                </a:solidFill>
              </a:rPr>
              <a:t>│── README.md           # Project documentation</a:t>
            </a:r>
          </a:p>
          <a:p>
            <a:pPr>
              <a:buNone/>
            </a:pPr>
            <a:endParaRPr lang="en-US" dirty="0"/>
          </a:p>
        </p:txBody>
      </p:sp>
      <p:pic>
        <p:nvPicPr>
          <p:cNvPr id="15" name="Recording 2025-03-03 182655">
            <a:hlinkClick r:id="" action="ppaction://media"/>
            <a:extLst>
              <a:ext uri="{FF2B5EF4-FFF2-40B4-BE49-F238E27FC236}">
                <a16:creationId xmlns:a16="http://schemas.microsoft.com/office/drawing/2014/main" id="{66F44E10-ACD5-D918-C3D5-D9A57BB998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28277" y="1624779"/>
            <a:ext cx="6125497" cy="43630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5163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083D2B2-24CC-41A1-8AC3-EDF2DA2C3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018" y="1307965"/>
            <a:ext cx="8761413" cy="706964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5. Application Workflow</a:t>
            </a: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27F737BA-A6BF-97D0-34F6-98BE255B27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3896" y="1859339"/>
            <a:ext cx="6118983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accent3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User accesses the homepage 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 Unicode MS"/>
              </a:rPr>
              <a:t>/)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accent3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User enters marks and submits the form.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accent3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The backend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/calculate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route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</a:rPr>
              <a:t>)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processes the input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 Determines the grade based on marks.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 Returns the result to be displayed.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4.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The result page 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 Unicode MS"/>
              </a:rPr>
              <a:t>result.html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</a:rPr>
              <a:t>)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displays the grade</a:t>
            </a:r>
            <a:r>
              <a:rPr kumimoji="0" lang="en-US" altLang="en-US" sz="480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accent3">
                  <a:lumMod val="7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2A92CD1-ED80-68A1-E72F-60742440D7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744929" y="73601"/>
            <a:ext cx="4640826" cy="137174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910E80B-F262-E37B-A32E-F68A62294C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1994" y="1441111"/>
            <a:ext cx="5686696" cy="19290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97439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E64A6902-2177-0A64-2076-61D8EE354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844" y="1406287"/>
            <a:ext cx="8761413" cy="706964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6. Code Overview</a:t>
            </a:r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3F8E9758-2107-087B-B84E-61F3C49135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2219" y="2113251"/>
            <a:ext cx="6864380" cy="22775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Backend (app.py)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accent3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The Flask app initializes routes: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accent3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 Unicode MS"/>
              </a:rPr>
              <a:t> /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</a:rPr>
              <a:t> → Renders the input form.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accent3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 Unicode MS"/>
              </a:rPr>
              <a:t> /calculate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</a:rPr>
              <a:t> → Processes marks and returns the grade.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accent3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Uses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conditional statements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to determine grades.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39CFE967-D6D7-E18A-6E9E-C2589092F6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2219" y="4606182"/>
            <a:ext cx="6293711" cy="1415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Frontend (HTML &amp; CSS)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 Unicode MS"/>
              </a:rPr>
              <a:t>index.html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</a:rPr>
              <a:t>: Contains a form for users to enter marks.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accent3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Arial Unicode MS"/>
              </a:rPr>
              <a:t>result.html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</a:rPr>
              <a:t>: Displays the grade after calculation.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accent3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FD87013-FF1F-E24C-3184-240F77072B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744929" y="73601"/>
            <a:ext cx="4640826" cy="137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633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AEDDAA5-B6E5-49F3-A495-94B7927A6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>
            <a:off x="4035175" y="4807119"/>
            <a:ext cx="833933" cy="1943095"/>
          </a:xfrm>
          <a:prstGeom prst="rect">
            <a:avLst/>
          </a:prstGeom>
          <a:gradFill flip="none" rotWithShape="1">
            <a:gsLst>
              <a:gs pos="0">
                <a:srgbClr val="F5F5F5">
                  <a:alpha val="0"/>
                </a:srgbClr>
              </a:gs>
              <a:gs pos="100000">
                <a:srgbClr val="F5F5F5"/>
              </a:gs>
              <a:gs pos="43000">
                <a:srgbClr val="F5F5F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b="1"/>
          </a:p>
        </p:txBody>
      </p:sp>
      <p:sp>
        <p:nvSpPr>
          <p:cNvPr id="30" name="Title 29">
            <a:extLst>
              <a:ext uri="{FF2B5EF4-FFF2-40B4-BE49-F238E27FC236}">
                <a16:creationId xmlns:a16="http://schemas.microsoft.com/office/drawing/2014/main" id="{FA41FA99-E43D-C2FD-D1C5-D366EB157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5" y="1307965"/>
            <a:ext cx="8761413" cy="706964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7. Future Enhancements</a:t>
            </a:r>
          </a:p>
        </p:txBody>
      </p:sp>
      <p:sp>
        <p:nvSpPr>
          <p:cNvPr id="31" name="Rectangle 1">
            <a:extLst>
              <a:ext uri="{FF2B5EF4-FFF2-40B4-BE49-F238E27FC236}">
                <a16:creationId xmlns:a16="http://schemas.microsoft.com/office/drawing/2014/main" id="{5B18BEC2-3671-C56F-61AB-DBC66B8007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2167117"/>
            <a:ext cx="7274940" cy="25237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Add JavaScript for real-time grade display.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Store user inputs in a database (SQLite, MySQL).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Enhance UI with Bootstrap for better design.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Implement user authentication for personalized grade history. 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8FF04B25-B318-6F30-EA9D-5D208718F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744929" y="73601"/>
            <a:ext cx="4640826" cy="137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584234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215</TotalTime>
  <Words>316</Words>
  <Application>Microsoft Office PowerPoint</Application>
  <PresentationFormat>Widescreen</PresentationFormat>
  <Paragraphs>48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Arial Unicode MS</vt:lpstr>
      <vt:lpstr>Calibri</vt:lpstr>
      <vt:lpstr>Century Gothic</vt:lpstr>
      <vt:lpstr>Segoe UI</vt:lpstr>
      <vt:lpstr>Wingdings 3</vt:lpstr>
      <vt:lpstr>Ion Boardroom</vt:lpstr>
      <vt:lpstr>Student Grade Calculator Web Application</vt:lpstr>
      <vt:lpstr>PowerPoint Presentation</vt:lpstr>
      <vt:lpstr>4. Project Structure</vt:lpstr>
      <vt:lpstr>5. Application Workflow</vt:lpstr>
      <vt:lpstr>6. Code Overview</vt:lpstr>
      <vt:lpstr>7. Future Enhancements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Nikhil Jaiswal</dc:creator>
  <cp:lastModifiedBy>Nikhil Jaiswal</cp:lastModifiedBy>
  <cp:revision>2</cp:revision>
  <dcterms:created xsi:type="dcterms:W3CDTF">2025-03-03T11:53:39Z</dcterms:created>
  <dcterms:modified xsi:type="dcterms:W3CDTF">2025-03-03T15:34:07Z</dcterms:modified>
</cp:coreProperties>
</file>